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334500" cy="5250656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6324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6324600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4229100"/>
            <a:ext cx="8191500" cy="1600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6300"/>
              </a:lnSpc>
            </a:pPr>
            <a:r>
              <a:rPr sz="42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Deep Dive into Large Language </a:t>
            </a:r>
            <a:r>
              <a:t>
</a:t>
            </a:r>
            <a:r>
              <a:rPr sz="42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Models and Their Applications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345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68827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6882705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Demand Forecasting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884015"/>
            <a:ext cx="788670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Utilizing Historical and Real-time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1050" y="238884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2388840"/>
            <a:ext cx="762000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Integration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: Combine sales, weather, and promotion data for enriched predictions.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050" y="279841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600" y="2798415"/>
            <a:ext cx="762000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Example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: Enhanced accuracy by analyzing Q3 demand spikes in the context of competitor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activity.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00" y="4501455"/>
            <a:ext cx="788670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Scenario Simulations and Projections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1050" y="500628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0600" y="5006280"/>
            <a:ext cx="762000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"What-if" Analysis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: Simulate potential impacts like tariffs on product performance.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" y="541585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5415855"/>
            <a:ext cx="762000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Predictive Insights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: Generates forecasts with detailed confidence levels, aiding decision-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making.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43025"/>
            <a:ext cx="360015" cy="360015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960465"/>
            <a:ext cx="360015" cy="360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8102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810250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Inventory Management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1500" y="1304925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47750" y="1295400"/>
            <a:ext cx="75628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Dynamic Safety Stock Calculations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0" y="180022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4450" y="1800225"/>
            <a:ext cx="729615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**Formula**: Adjust safety stock based on variable lead time and demand factors.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4900" y="220980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14450" y="2209800"/>
            <a:ext cx="729615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**Self-learning Models**: Adapt safety measures according to real-time supply chain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dynamics and trends.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1500" y="3257550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047750" y="3248025"/>
            <a:ext cx="75628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Real-world Examples of Optimization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4900" y="37528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14450" y="3752850"/>
            <a:ext cx="729615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**Techniques**: Application of predictive models to minimize stock-outs and optimize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order quantities.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4900" y="441960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4450" y="4419600"/>
            <a:ext cx="729615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**Case Studies**: Demonstrates improvement in inventory efficiency through LLM-driven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insights.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Root Cause Analysis and Risk 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" y="1190625"/>
            <a:ext cx="819150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Identifying Stock-out Causes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0" y="16573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57350"/>
            <a:ext cx="792480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**Data Sources**: POS data, supply chain communications, and logistic reports.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650" y="206692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2066925"/>
            <a:ext cx="792480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**LLM Role**: Classifies reasons by analyzing patterns like late deliveries or demand forecasting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errors.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500" y="2809875"/>
            <a:ext cx="819150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Supplier Risk Mitigation Strategies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650" y="327660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3276600"/>
            <a:ext cx="792480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**Develop Mechanisms**: Use LLMs to assess supplier stability based on geopolitical and market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trends.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8650" y="39433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3943350"/>
            <a:ext cx="792480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**Case Integration**: Implementation of contingency planning relying on holistic risk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evaluation models.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648" y="533400"/>
            <a:ext cx="4830960" cy="214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5625"/>
              </a:lnSpc>
            </a:pP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Integrating </a:t>
            </a:r>
            <a:r>
              <a:t>
</a:t>
            </a: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Knowledge Graphs </a:t>
            </a:r>
            <a:r>
              <a:t>
</a:t>
            </a: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with LLMs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648" y="2828925"/>
            <a:ext cx="483096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Integrating knowledge graphs drastically enhances LLM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utility by structuring and linking complex relationships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and data insights.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09" y="0"/>
            <a:ext cx="3360390" cy="5250656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089" y="993204"/>
            <a:ext cx="2688282" cy="32642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Creating Supply Chain Knowledge Graphs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1500" y="1304925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651" y="1314450"/>
            <a:ext cx="95398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ts val="2400"/>
              </a:lnSpc>
            </a:pPr>
            <a:r>
              <a:rPr sz="1350" b="0" u="none" i="0">
                <a:solidFill>
                  <a:srgbClr val="000818"/>
                </a:solidFill>
                <a:latin typeface="-apple-system"/>
                <a:ea typeface="-apple-system"/>
                <a:latin typeface="-apple-system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750" y="1295400"/>
            <a:ext cx="3371850" cy="628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Building Nodes and </a:t>
            </a:r>
            <a:r>
              <a:t>
</a:t>
            </a: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Relationships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4900" y="21145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4450" y="2114550"/>
            <a:ext cx="310515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**Nodes**: Represent entities such as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suppliers and products.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900" y="278130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4450" y="2781300"/>
            <a:ext cx="310515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**Edges**: Define relationships like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"supplies" or "operates in," creating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an interconnected data web.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762500" y="1304925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876651" y="1314450"/>
            <a:ext cx="95398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ts val="2400"/>
              </a:lnSpc>
            </a:pPr>
            <a:r>
              <a:rPr sz="1350" b="0" u="none" i="0">
                <a:solidFill>
                  <a:srgbClr val="000818"/>
                </a:solidFill>
                <a:latin typeface="-apple-system"/>
                <a:ea typeface="-apple-system"/>
                <a:latin typeface="-apple-system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750" y="1295400"/>
            <a:ext cx="33718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Enhancing Data Understanding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5900" y="180022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5450" y="1800225"/>
            <a:ext cx="310515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**Knowledge Synthesis**: Integrates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diverse data sources into coherent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frameworks.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95900" y="27241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5450" y="2724150"/>
            <a:ext cx="310515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**Insight Generation**: Leverages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relationship mapping for strategic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decision-making.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8041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8041332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Use Cases of LLM and KG Integration</a:t>
            </a:r>
          </a:p>
        </p:txBody>
      </p:sp>
      <p:cxnSp>
        <p:nvCxnSpPr>
          <p:cNvPr id="5" name="Connector 4"/>
          <p:cNvCxnSpPr/>
          <p:nvPr/>
        </p:nvCxnSpPr>
        <p:spPr>
          <a:xfrm>
            <a:off x="571500" y="1343025"/>
            <a:ext cx="8191500" cy="0"/>
          </a:xfrm>
          <a:prstGeom prst="line">
            <a:avLst/>
          </a:prstGeom>
          <a:ln w="19050">
            <a:solidFill>
              <a:srgbClr val="BCC2D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419350" y="1152525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7" name="Connector 6"/>
          <p:cNvCxnSpPr/>
          <p:nvPr/>
        </p:nvCxnSpPr>
        <p:spPr>
          <a:xfrm>
            <a:off x="2581275" y="1533525"/>
            <a:ext cx="0" cy="381000"/>
          </a:xfrm>
          <a:prstGeom prst="line">
            <a:avLst/>
          </a:prstGeom>
          <a:ln w="19050">
            <a:solidFill>
              <a:srgbClr val="BCC2D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3900" y="2247900"/>
            <a:ext cx="369570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Sustainable Sourcing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1050" y="275272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" y="2752725"/>
            <a:ext cx="342900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**Query Handling**: Identify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environmentally conscious suppliers and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evaluate against sustainability metrics.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1050" y="36766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0600" y="3676650"/>
            <a:ext cx="342900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**Environmental Assessment**: Generate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reports linking supplier practices to eco-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friendly certifications.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610350" y="1152525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4" name="Connector 13"/>
          <p:cNvCxnSpPr/>
          <p:nvPr/>
        </p:nvCxnSpPr>
        <p:spPr>
          <a:xfrm>
            <a:off x="6772275" y="1533525"/>
            <a:ext cx="0" cy="381000"/>
          </a:xfrm>
          <a:prstGeom prst="line">
            <a:avLst/>
          </a:prstGeom>
          <a:ln w="19050">
            <a:solidFill>
              <a:srgbClr val="BCC2D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14900" y="2247900"/>
            <a:ext cx="3695700" cy="628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Comparative Analysis and </a:t>
            </a:r>
            <a:r>
              <a:t>
</a:t>
            </a: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Reporting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72050" y="30670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1600" y="3067050"/>
            <a:ext cx="342900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**Functional Assessment**: Provides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comparative outlooks on supplier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performances and risk factors.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72050" y="399097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3990975"/>
            <a:ext cx="342900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**Tools Used**: Leverages LLM-driven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comprehension and knowledge graph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databases for deeper analytical accuracy.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600575"/>
            <a:ext cx="3695700" cy="2173932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4914900"/>
            <a:ext cx="3695700" cy="21739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33400"/>
            <a:ext cx="8191500" cy="8001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ts val="6300"/>
              </a:lnSpc>
            </a:pPr>
            <a:r>
              <a:rPr sz="42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谢谢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目录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124777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3450" y="1247775"/>
            <a:ext cx="773430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Noto Sans SC"/>
                <a:ea typeface="Noto Sans SC"/>
                <a:latin typeface="Noto Sans SC"/>
              </a:rPr>
              <a:t>From Words to Vectors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900" y="160020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3450" y="1600200"/>
            <a:ext cx="773430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Noto Sans SC"/>
                <a:ea typeface="Noto Sans SC"/>
                <a:latin typeface="Noto Sans SC"/>
              </a:rPr>
              <a:t>Transformer Architecture Explained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" y="195262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3450" y="1952625"/>
            <a:ext cx="773430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Noto Sans SC"/>
                <a:ea typeface="Noto Sans SC"/>
                <a:latin typeface="Noto Sans SC"/>
              </a:rPr>
              <a:t>Applications of LLMs in Supply Chain Management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900" y="23050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3450" y="2305050"/>
            <a:ext cx="773430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Noto Sans SC"/>
                <a:ea typeface="Noto Sans SC"/>
                <a:latin typeface="Noto Sans SC"/>
              </a:rPr>
              <a:t>Integrating Knowledge Graphs with LLMs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" y="265747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3450" y="2657475"/>
            <a:ext cx="773430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1A2D7A"/>
                </a:solidFill>
                <a:latin typeface="Noto Sans SC"/>
                <a:ea typeface="Noto Sans SC"/>
                <a:latin typeface="Noto Sans SC"/>
              </a:rPr>
              <a:t>谢谢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648" y="533400"/>
            <a:ext cx="4830960" cy="1428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5625"/>
              </a:lnSpc>
            </a:pP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From Words to </a:t>
            </a:r>
            <a:r>
              <a:t>
</a:t>
            </a: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648" y="2114550"/>
            <a:ext cx="483096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Word vectors are fundamental in representing language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data in numerical form, allowing machines to process and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understand linguistic information.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09" y="0"/>
            <a:ext cx="3360390" cy="5250656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089" y="993204"/>
            <a:ext cx="2688282" cy="32642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85175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8517582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Word Embedding Techniques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1500" y="1304925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651" y="1314450"/>
            <a:ext cx="95398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ts val="2400"/>
              </a:lnSpc>
            </a:pPr>
            <a:r>
              <a:rPr sz="1350" b="0" u="none" i="0">
                <a:solidFill>
                  <a:srgbClr val="000818"/>
                </a:solidFill>
                <a:latin typeface="-apple-system"/>
                <a:ea typeface="-apple-system"/>
                <a:latin typeface="-apple-system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750" y="1295400"/>
            <a:ext cx="3371850" cy="628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Word2Vec: Understanding </a:t>
            </a:r>
            <a:r>
              <a:t>
</a:t>
            </a: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Semantic Relationships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4900" y="21145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4450" y="2114550"/>
            <a:ext cx="3105150" cy="1028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**Continuous Bag-of-Words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(CBOW)**: Predicts a target word like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"inventory" from surrounding context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words such as "safety" and "stock."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900" y="32956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4450" y="3295650"/>
            <a:ext cx="3105150" cy="1028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**Skip-gram Model**: Focuses on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predicting surrounding words from a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target word like "supplier" leading to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predictions like "lead time."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04900" y="44767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4450" y="4476750"/>
            <a:ext cx="3105150" cy="1028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**Semantic Mapping**: Translates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word meaning into vector space,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capturing proximity among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semantically similar words.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762500" y="1304925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876651" y="1314450"/>
            <a:ext cx="95398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ts val="2400"/>
              </a:lnSpc>
            </a:pPr>
            <a:r>
              <a:rPr sz="1350" b="0" u="none" i="0">
                <a:solidFill>
                  <a:srgbClr val="000818"/>
                </a:solidFill>
                <a:latin typeface="-apple-system"/>
                <a:ea typeface="-apple-system"/>
                <a:latin typeface="-apple-system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38750" y="1295400"/>
            <a:ext cx="3371850" cy="628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Limitations of Static </a:t>
            </a:r>
            <a:r>
              <a:t>
</a:t>
            </a: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Embeddings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95900" y="21145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5450" y="2114550"/>
            <a:ext cx="310515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**Inflexibility**: Provides the same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vector for a word regardless of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context.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95900" y="303847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5450" y="3038475"/>
            <a:ext cx="3105150" cy="1028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**Example**: The word "bank" has a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single vector, ignoring different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meanings in "river bank" vs.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"investment bank."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95900" y="421957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5450" y="4219575"/>
            <a:ext cx="3105150" cy="1028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**Contextual Layers Lacking**: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Cannot distinguish nuances of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semantic shifts in dynamic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conversations.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5657850"/>
            <a:ext cx="3371850" cy="1983432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5400675"/>
            <a:ext cx="3371850" cy="1983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9458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9458325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Advanced Word Representations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3900" y="5219700"/>
            <a:ext cx="3695700" cy="628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Transformer Embeddings: </a:t>
            </a:r>
            <a:r>
              <a:t>
</a:t>
            </a: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Contextual Insights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1050" y="60388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6038850"/>
            <a:ext cx="3429000" cy="1028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**Attention Mechanism**: Captures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dependencies between words in contexts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like "supply chain" vs. "power supply"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producing different vector outputs.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050" y="72199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600" y="7219950"/>
            <a:ext cx="3429000" cy="1285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**Contextual Depth**: Adjusts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embeddings based on preceding and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succeeding words, enhancing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comprehension beyond static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representations.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4900" y="5219700"/>
            <a:ext cx="369570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The Advantage of Dynamic Context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2050" y="572452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5724525"/>
            <a:ext cx="342900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**Flexibility in Semantic Interpretation**: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Adapts vector outputs to specific usage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instances in text.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2050" y="66484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81600" y="6648450"/>
            <a:ext cx="3429000" cy="771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**Dynamic Adjustments**: Offers vectors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that reflect the full linguistic richness of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words in distinct phrases and entities.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43025"/>
            <a:ext cx="3695700" cy="36957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343025"/>
            <a:ext cx="36957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931890" y="533400"/>
            <a:ext cx="4830960" cy="214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5625"/>
              </a:lnSpc>
            </a:pP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Transformer </a:t>
            </a:r>
            <a:r>
              <a:t>
</a:t>
            </a: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Architecture </a:t>
            </a:r>
            <a:r>
              <a:t>
</a:t>
            </a: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Explained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1890" y="2828925"/>
            <a:ext cx="483096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In-depth understanding of Transformer's structure sets the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stage for its extensive applicability in various NLP tasks.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60390" cy="5250656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79" y="993204"/>
            <a:ext cx="2688282" cy="32642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8102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810250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Core 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1500" y="1304925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651" y="1314450"/>
            <a:ext cx="95398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ts val="2400"/>
              </a:lnSpc>
            </a:pPr>
            <a:r>
              <a:rPr sz="1350" b="0" u="none" i="0">
                <a:solidFill>
                  <a:srgbClr val="000818"/>
                </a:solidFill>
                <a:latin typeface="-apple-system"/>
                <a:ea typeface="-apple-system"/>
                <a:latin typeface="-apple-system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750" y="1295400"/>
            <a:ext cx="75628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Encoder-Decoder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4900" y="180022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4450" y="1800225"/>
            <a:ext cx="729615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**Encoder Role**: Processes input data like historical sales, converting to high-level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features.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900" y="246697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4450" y="2466975"/>
            <a:ext cx="729615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**Decoder Role**: Transforms those features into actionable outputs like demand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forecasts.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1500" y="3514725"/>
            <a:ext cx="323850" cy="323850"/>
          </a:xfrm>
          <a:prstGeom prst="roundRect">
            <a:avLst>
              <a:gd name="adj" fmla="val 46944"/>
            </a:avLst>
          </a:prstGeom>
          <a:solidFill>
            <a:srgbClr val="D6DCF6"/>
          </a:solidFill>
          <a:ln w="9525">
            <a:solidFill>
              <a:srgbClr val="BCC2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651" y="3524250"/>
            <a:ext cx="95398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ts val="2400"/>
              </a:lnSpc>
            </a:pPr>
            <a:r>
              <a:rPr sz="1350" b="0" u="none" i="0">
                <a:solidFill>
                  <a:srgbClr val="000818"/>
                </a:solidFill>
                <a:latin typeface="-apple-system"/>
                <a:ea typeface="-apple-system"/>
                <a:latin typeface="-apple-system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750" y="3505200"/>
            <a:ext cx="75628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Role in Natural Language Processing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4900" y="401002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4450" y="4010025"/>
            <a:ext cx="7296150" cy="257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**Textual Sense-making**: Utilizing data hierarchy for precise language interpretation.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4900" y="441960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4450" y="4419600"/>
            <a:ext cx="729615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**Case Application**: Efficiently decodes intricate sentence structures for text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generation and translation.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400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400675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500" y="561975"/>
            <a:ext cx="819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3150"/>
              </a:lnSpc>
            </a:pPr>
            <a:r>
              <a:rPr sz="210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Attention Mechanisms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" y="1190625"/>
            <a:ext cx="819150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Self-Attention: Enhancing Contextual Links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650" y="165735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57350"/>
            <a:ext cx="792480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**Mechanism**: Allocates weights to representations of words, enabling relational mapping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within texts.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650" y="2324100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2324100"/>
            <a:ext cx="792480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**Example**: In "Delay in Supplier A causes a shortage," links between "Delay" and "shortage"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reveal causal relations.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500" y="3067050"/>
            <a:ext cx="819150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475"/>
              </a:lnSpc>
            </a:pPr>
            <a:r>
              <a:rPr sz="16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Multi-Head Attention: Capturing Multiple Aspects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650" y="353377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3533775"/>
            <a:ext cx="792480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**Functionality**: Simultaneously focuses on different parts of a sequence to understand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nuanced information.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8650" y="4200525"/>
            <a:ext cx="190500" cy="1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黑体"/>
                <a:ea typeface="黑体"/>
                <a:latin typeface="黑体"/>
              </a:rPr>
              <a:t>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4200525"/>
            <a:ext cx="792480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**Application**: Aggregates diverse information threads, enriching data interpretation and 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decision workflows.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334500" cy="5250656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71648" y="533400"/>
            <a:ext cx="4830960" cy="214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5625"/>
              </a:lnSpc>
            </a:pP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Applications of LLMs </a:t>
            </a:r>
            <a:r>
              <a:t>
</a:t>
            </a: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in Supply Chain </a:t>
            </a:r>
            <a:r>
              <a:t>
</a:t>
            </a:r>
            <a:r>
              <a:rPr sz="3750" b="0" u="none" i="0">
                <a:solidFill>
                  <a:srgbClr val="1F1E1E"/>
                </a:solidFill>
                <a:latin typeface="Noto Sans SC"/>
                <a:ea typeface="Noto Sans SC"/>
                <a:latin typeface="Noto Sans SC"/>
              </a:rPr>
              <a:t>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648" y="2828925"/>
            <a:ext cx="4830960" cy="514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ts val="2025"/>
              </a:lnSpc>
            </a:pP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LLMs are transforming supply chain processes from data-</a:t>
            </a:r>
            <a:r>
              <a:t>
</a:t>
            </a:r>
            <a:r>
              <a:rPr sz="1350" b="0" u="none" i="0">
                <a:solidFill>
                  <a:srgbClr val="3B3535"/>
                </a:solidFill>
                <a:latin typeface="Noto Sans SC"/>
                <a:ea typeface="Noto Sans SC"/>
                <a:latin typeface="Noto Sans SC"/>
              </a:rPr>
              <a:t>centric tasks to prediction and optimization mechanisms.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09" y="0"/>
            <a:ext cx="3360390" cy="5250656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089" y="993204"/>
            <a:ext cx="2688282" cy="32642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